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4" r:id="rId10"/>
    <p:sldId id="265" r:id="rId11"/>
    <p:sldId id="266" r:id="rId12"/>
    <p:sldId id="267" r:id="rId13"/>
    <p:sldId id="268" r:id="rId14"/>
    <p:sldId id="270" r:id="rId15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 varScale="1">
        <p:scale>
          <a:sx n="56" d="100"/>
          <a:sy n="56" d="100"/>
        </p:scale>
        <p:origin x="-96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411313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1064963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262312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2717646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254204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199302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21616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812801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938450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2279149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1539718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C020A-2325-40DB-BE83-1E21946BD2E5}" type="datetimeFigureOut">
              <a:rPr lang="el-GR" smtClean="0"/>
              <a:pPr/>
              <a:t>13/1/2016</a:t>
            </a:fld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CF1B5-0DD2-4AF9-9743-5A3A2D3288B8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1735346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l-GR" dirty="0" smtClean="0"/>
              <a:t>Επεξεργασία εικόνας που έχει ληφθεί από μικροσκόπιο 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l-GR" dirty="0" smtClean="0"/>
              <a:t>Αγαπίου Γεώργιος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270960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3. Σχεδίαση του </a:t>
            </a:r>
            <a:r>
              <a:rPr lang="en-US" dirty="0" smtClean="0"/>
              <a:t>Classifier</a:t>
            </a:r>
            <a:endParaRPr lang="el-GR" dirty="0"/>
          </a:p>
        </p:txBody>
      </p:sp>
      <p:pic>
        <p:nvPicPr>
          <p:cNvPr id="6145" name="Picture 1" descr="C:\Users\giwrgio\Desktop\biomechanic\CR1_pr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47333"/>
            <a:ext cx="4351867" cy="3877734"/>
          </a:xfrm>
          <a:prstGeom prst="rect">
            <a:avLst/>
          </a:prstGeom>
          <a:noFill/>
        </p:spPr>
      </p:pic>
      <p:pic>
        <p:nvPicPr>
          <p:cNvPr id="6146" name="Picture 2" descr="C:\Users\giwrgio\Desktop\biomechanic\CR1_n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6239" y="1793347"/>
            <a:ext cx="4398961" cy="4000500"/>
          </a:xfrm>
          <a:prstGeom prst="rect">
            <a:avLst/>
          </a:prstGeom>
          <a:noFill/>
        </p:spPr>
      </p:pic>
      <p:pic>
        <p:nvPicPr>
          <p:cNvPr id="6147" name="Picture 3" descr="C:\Users\giwrgio\Desktop\biomechanic\CR1_po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48134" y="2012421"/>
            <a:ext cx="4080933" cy="3897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0407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r>
              <a:rPr lang="el-GR" dirty="0" smtClean="0"/>
              <a:t>. Εκτίμηση του αλγόριθμου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5342467" cy="477837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l-GR" dirty="0" smtClean="0"/>
              <a:t>Για την καλή εκτίμηση του προβλήματος χρειαζόμαστε έναν αλγόριθμο που να μας δίνει την τιμή του σφάλματος.</a:t>
            </a:r>
            <a:r>
              <a:rPr lang="el-GR" dirty="0"/>
              <a:t> </a:t>
            </a:r>
            <a:r>
              <a:rPr lang="el-GR" dirty="0" smtClean="0"/>
              <a:t>Μια μέθοδος είναι: </a:t>
            </a:r>
          </a:p>
          <a:p>
            <a:pPr marL="514350" indent="-514350">
              <a:buAutoNum type="arabicPeriod"/>
            </a:pPr>
            <a:r>
              <a:rPr lang="el-GR" dirty="0" smtClean="0"/>
              <a:t>Να πάρουμε έναν καινούργιο πληθυσμό πυρήνων (άγνωστο)</a:t>
            </a:r>
          </a:p>
          <a:p>
            <a:pPr marL="514350" indent="-514350">
              <a:buAutoNum type="arabicPeriod"/>
            </a:pPr>
            <a:r>
              <a:rPr lang="el-GR" dirty="0" smtClean="0"/>
              <a:t>Ταξινομούμε τον παραπάνω πληθυσμό στις τέσσερις διακριτές φάσης</a:t>
            </a:r>
          </a:p>
          <a:p>
            <a:pPr marL="514350" indent="-514350">
              <a:buAutoNum type="arabicPeriod"/>
            </a:pPr>
            <a:r>
              <a:rPr lang="el-GR" dirty="0" smtClean="0"/>
              <a:t>Τρέχουμε τον αλγόριθμο διακριτοποίησης σε αυτόν τον πληθυσμό</a:t>
            </a:r>
          </a:p>
          <a:p>
            <a:pPr marL="514350" indent="-514350">
              <a:buAutoNum type="arabicPeriod"/>
            </a:pPr>
            <a:r>
              <a:rPr lang="el-GR" dirty="0" smtClean="0"/>
              <a:t>Συγκρίνουμε τα αποτελέσματα μας με την πραγματικότητα</a:t>
            </a:r>
          </a:p>
        </p:txBody>
      </p:sp>
      <p:pic>
        <p:nvPicPr>
          <p:cNvPr id="5121" name="Picture 1" descr="C:\Users\giwrgio\Desktop\biomechanic\err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3999" y="1431925"/>
            <a:ext cx="5266267" cy="5222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1226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Επόμενα βήματα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l-GR" dirty="0" smtClean="0"/>
              <a:t>Η απόδοση του </a:t>
            </a:r>
            <a:r>
              <a:rPr lang="en-US" dirty="0" smtClean="0"/>
              <a:t>Classifier </a:t>
            </a:r>
            <a:r>
              <a:rPr lang="el-GR" dirty="0" smtClean="0"/>
              <a:t>μπορεί να γίνει καλύτερη με εφαρμογή πιο εξελιγμένων αλγορίθμων.</a:t>
            </a:r>
          </a:p>
          <a:p>
            <a:r>
              <a:rPr lang="el-GR" dirty="0" smtClean="0"/>
              <a:t>Μπορούμε να ερευνήσουμε και να δημιουργήσουμε περισσότερα μετρικά.</a:t>
            </a:r>
          </a:p>
          <a:p>
            <a:r>
              <a:rPr lang="el-GR" dirty="0" smtClean="0"/>
              <a:t>Διερεύνηση και επεξεργασία του προβλήματος σε πιο πολλά επίπεδα μετρικών.</a:t>
            </a:r>
            <a:endParaRPr lang="en-US" dirty="0" smtClean="0"/>
          </a:p>
          <a:p>
            <a:r>
              <a:rPr lang="el-GR" dirty="0" smtClean="0"/>
              <a:t>Όσο αφορά τον κώδικα, ελαχιστοποίηση εργασιών που δεν είναι απαραίτητες, για την βέλτιστη χρονικά λύση.</a:t>
            </a:r>
            <a:r>
              <a:rPr lang="en-US" dirty="0" smtClean="0"/>
              <a:t> </a:t>
            </a:r>
            <a:endParaRPr lang="el-GR" dirty="0" smtClean="0"/>
          </a:p>
          <a:p>
            <a:r>
              <a:rPr lang="el-GR" dirty="0" smtClean="0"/>
              <a:t>Εικόνες υψηλότερης ανάλυσης.</a:t>
            </a:r>
          </a:p>
          <a:p>
            <a:r>
              <a:rPr lang="el-GR" dirty="0" smtClean="0"/>
              <a:t>Εικόνες με περισσότερους πυρήνες.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369869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5133" y="280458"/>
            <a:ext cx="10515600" cy="1325563"/>
          </a:xfrm>
        </p:spPr>
        <p:txBody>
          <a:bodyPr/>
          <a:lstStyle/>
          <a:p>
            <a:r>
              <a:rPr lang="el-GR" dirty="0" smtClean="0"/>
              <a:t>Ευχαριστίες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219267" cy="1442508"/>
          </a:xfrm>
        </p:spPr>
        <p:txBody>
          <a:bodyPr/>
          <a:lstStyle/>
          <a:p>
            <a:pPr>
              <a:buNone/>
            </a:pPr>
            <a:r>
              <a:rPr lang="el-GR" dirty="0" smtClean="0"/>
              <a:t>Ευχαριστώ τον κύριο Τζεράνη Δημήτρη για τις πληροφορίες και την προεργασία που είχε κάνει για το συγκεκριμένο θέμα.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121640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Σας ευχαριστώ πολύ για την προσοχή σας</a:t>
            </a:r>
            <a:endParaRPr lang="el-GR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319427" y="2592905"/>
            <a:ext cx="4495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dirty="0" smtClean="0"/>
              <a:t>Ερωτήσεις</a:t>
            </a:r>
            <a:r>
              <a:rPr lang="en-US" dirty="0" smtClean="0"/>
              <a:t>?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214216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Το πρόβλημα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121400" cy="4439708"/>
          </a:xfrm>
        </p:spPr>
        <p:txBody>
          <a:bodyPr>
            <a:normAutofit/>
          </a:bodyPr>
          <a:lstStyle/>
          <a:p>
            <a:r>
              <a:rPr lang="el-GR" sz="2600" dirty="0" smtClean="0"/>
              <a:t>Το πρόβλημα είναι η διακριτοποίηση των πυρήνων αυτών ανάλογα με το στάδιο της ζωής τους.</a:t>
            </a:r>
          </a:p>
          <a:p>
            <a:r>
              <a:rPr lang="el-GR" sz="2600" dirty="0" smtClean="0"/>
              <a:t>Λαμβάνονται εικόνες πληθυσμών πυρήνων κυττάρων</a:t>
            </a:r>
          </a:p>
          <a:p>
            <a:r>
              <a:rPr lang="el-GR" sz="2600" dirty="0" smtClean="0"/>
              <a:t>Οι πυρήνες αυτοί χρωματίζονται με </a:t>
            </a:r>
            <a:r>
              <a:rPr lang="en-US" sz="2600" dirty="0" smtClean="0"/>
              <a:t>DAPI , Ki67 </a:t>
            </a:r>
            <a:r>
              <a:rPr lang="el-GR" sz="2600" dirty="0" smtClean="0"/>
              <a:t>και </a:t>
            </a:r>
            <a:r>
              <a:rPr lang="en-US" sz="2600" dirty="0" smtClean="0"/>
              <a:t>Nestin</a:t>
            </a:r>
            <a:endParaRPr lang="el-GR" sz="2600" dirty="0" smtClean="0"/>
          </a:p>
          <a:p>
            <a:r>
              <a:rPr lang="el-GR" sz="2600" dirty="0" smtClean="0"/>
              <a:t>Στη συνέχεια δημιουργείται αλγόριθμος για την επεξεργασία της εικόνας </a:t>
            </a:r>
            <a:endParaRPr lang="el-GR" sz="2600" dirty="0"/>
          </a:p>
        </p:txBody>
      </p:sp>
      <p:pic>
        <p:nvPicPr>
          <p:cNvPr id="1026" name="Picture 2" descr="C:\Users\giwrgio\Desktop\biomechanic\3DIV 3D CG ki67 Nestin 40x_2_1 Z=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2668" y="722491"/>
            <a:ext cx="5046132" cy="58471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7444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Κίνητρο προβλήματος 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817533" cy="4351338"/>
          </a:xfrm>
        </p:spPr>
        <p:txBody>
          <a:bodyPr/>
          <a:lstStyle/>
          <a:p>
            <a:r>
              <a:rPr lang="el-GR" dirty="0" smtClean="0"/>
              <a:t>Η ανάλυση της ζωής του πυρήνα</a:t>
            </a:r>
          </a:p>
          <a:p>
            <a:r>
              <a:rPr lang="el-GR" dirty="0" smtClean="0"/>
              <a:t>Η πολυπλοκότητα του πολλαπλασιασμού του πυρήνα</a:t>
            </a:r>
          </a:p>
          <a:p>
            <a:r>
              <a:rPr lang="el-GR" dirty="0" smtClean="0"/>
              <a:t>Η εύρεση νεκρών πυρήνων</a:t>
            </a:r>
          </a:p>
          <a:p>
            <a:r>
              <a:rPr lang="el-GR" dirty="0" smtClean="0"/>
              <a:t>Η εύρεση πυρήνων σε συνεχή πολλαπλασιασμό (καρκινικοί)</a:t>
            </a:r>
          </a:p>
          <a:p>
            <a:pPr>
              <a:buNone/>
            </a:pPr>
            <a:r>
              <a:rPr lang="el-GR" dirty="0" smtClean="0"/>
              <a:t> </a:t>
            </a:r>
            <a:endParaRPr lang="el-GR" dirty="0"/>
          </a:p>
        </p:txBody>
      </p:sp>
      <p:pic>
        <p:nvPicPr>
          <p:cNvPr id="1026" name="Picture 2" descr="C:\Users\giwrgio\Desktop\biomechanic\3DIV 3D CG ki67 Nestin 40x_2_1 Z=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6659" y="982662"/>
            <a:ext cx="5028670" cy="50286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8430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7935" tIns="65067" rIns="7935" bIns="6506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el-G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el-G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6" name="5 - Πίνακας"/>
          <p:cNvGraphicFramePr>
            <a:graphicFrameLocks noGrp="1"/>
          </p:cNvGraphicFramePr>
          <p:nvPr/>
        </p:nvGraphicFramePr>
        <p:xfrm>
          <a:off x="457201" y="338667"/>
          <a:ext cx="11734799" cy="5498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0133"/>
                <a:gridCol w="1591733"/>
                <a:gridCol w="1811867"/>
                <a:gridCol w="6841066"/>
              </a:tblGrid>
              <a:tr h="76231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STATE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DESCRIPTION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ABBREVIATION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800" dirty="0"/>
                    </a:p>
                  </a:txBody>
                  <a:tcPr/>
                </a:tc>
              </a:tr>
              <a:tr h="860977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Senescent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Gap 0 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G0 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A</a:t>
                      </a:r>
                      <a:r>
                        <a:rPr lang="en-US" sz="1800" baseline="0" dirty="0" smtClean="0"/>
                        <a:t> resting phase where the cell has left the cycle and has stop diving</a:t>
                      </a:r>
                      <a:endParaRPr lang="el-GR" sz="1800" dirty="0"/>
                    </a:p>
                  </a:txBody>
                  <a:tcPr/>
                </a:tc>
              </a:tr>
              <a:tr h="730444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Interphase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Gap 1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G1 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Cells increase in size in Gap 1. The G1 checkpoint control mechanism ensures that everything is ready for DNA synthesis.</a:t>
                      </a:r>
                      <a:endParaRPr lang="el-GR" sz="1800" dirty="0"/>
                    </a:p>
                  </a:txBody>
                  <a:tcPr/>
                </a:tc>
              </a:tr>
              <a:tr h="492686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Interphase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Synthesis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 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DNA replication occurs during this phase</a:t>
                      </a:r>
                      <a:endParaRPr lang="el-GR" sz="1800" dirty="0"/>
                    </a:p>
                  </a:txBody>
                  <a:tcPr/>
                </a:tc>
              </a:tr>
              <a:tr h="9635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Interphase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Gap 2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G2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During the gap between DNA synthesis and mitosis, the cell will continue to grow. The G2 checkpoint control mechanism ensures that everything is ready to enter the M (mitosis) phase and divide.</a:t>
                      </a:r>
                    </a:p>
                    <a:p>
                      <a:endParaRPr lang="el-GR" sz="1800" dirty="0"/>
                    </a:p>
                  </a:txBody>
                  <a:tcPr/>
                </a:tc>
              </a:tr>
              <a:tr h="699309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Cell Division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Mitosis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M</a:t>
                      </a:r>
                      <a:endParaRPr lang="el-G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Cell growth stops at this stage and cellular energy is focused on the orderly division into two daughter cells. A checkpoint in the middle of mitosis (metaphase checkpoint) ensures that the cell is ready to complete cell division.</a:t>
                      </a:r>
                    </a:p>
                    <a:p>
                      <a:endParaRPr lang="el-GR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3216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Προσέγγιση του προβλήματος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373533" cy="4351338"/>
          </a:xfrm>
        </p:spPr>
        <p:txBody>
          <a:bodyPr/>
          <a:lstStyle/>
          <a:p>
            <a:pPr marL="914400" lvl="1" indent="-457200">
              <a:buNone/>
            </a:pPr>
            <a:r>
              <a:rPr lang="el-GR" dirty="0" smtClean="0"/>
              <a:t>Τα βήματα που ακολουθήθηκαν </a:t>
            </a:r>
          </a:p>
          <a:p>
            <a:pPr marL="914400" lvl="1" indent="-457200">
              <a:buFont typeface="+mj-lt"/>
              <a:buAutoNum type="arabicPeriod"/>
            </a:pPr>
            <a:r>
              <a:rPr lang="el-GR" dirty="0" smtClean="0"/>
              <a:t>Λάβαμε τις εικόνες (καλής &amp; κακής ποιότητας) και τα δεδομένα των πυρήνων</a:t>
            </a:r>
            <a:endParaRPr lang="en-US" dirty="0" smtClean="0"/>
          </a:p>
          <a:p>
            <a:pPr marL="914400" lvl="1" indent="-457200">
              <a:buFont typeface="+mj-lt"/>
              <a:buAutoNum type="arabicPeriod"/>
            </a:pPr>
            <a:r>
              <a:rPr lang="el-GR" dirty="0" smtClean="0"/>
              <a:t>Έρευνα για την εύρεση μετρικών κάθε πυρήνα</a:t>
            </a:r>
            <a:endParaRPr lang="en-US" dirty="0" smtClean="0"/>
          </a:p>
          <a:p>
            <a:pPr marL="914400" lvl="1" indent="-457200">
              <a:buFont typeface="+mj-lt"/>
              <a:buAutoNum type="arabicPeriod"/>
            </a:pPr>
            <a:r>
              <a:rPr lang="el-GR" dirty="0" smtClean="0"/>
              <a:t>Δημιουργία αλγόριθμου ταξινόμησης</a:t>
            </a:r>
            <a:endParaRPr lang="en-US" dirty="0" smtClean="0"/>
          </a:p>
          <a:p>
            <a:pPr marL="914400" lvl="1" indent="-457200">
              <a:buFont typeface="+mj-lt"/>
              <a:buAutoNum type="arabicPeriod"/>
            </a:pPr>
            <a:r>
              <a:rPr lang="el-GR" dirty="0" smtClean="0"/>
              <a:t>Εκτέλεση του αλγόριθμου, και εξέταση για σφάλματα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511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1. Εικόνες καλής &amp; κακής ποιότητας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412067" cy="459210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l-GR" sz="3200" dirty="0" smtClean="0"/>
              <a:t>Σε αυτές τις εικόνες επεξεργαστήκαμε τα χρώματα των πυρήνων:</a:t>
            </a:r>
          </a:p>
          <a:p>
            <a:pPr marL="514350" indent="-514350">
              <a:buAutoNum type="arabicPeriod"/>
            </a:pPr>
            <a:r>
              <a:rPr lang="el-GR" sz="3200" dirty="0" smtClean="0"/>
              <a:t>Αφαιρέσαμε το πράσινο κανάλι</a:t>
            </a:r>
          </a:p>
          <a:p>
            <a:pPr marL="514350" indent="-514350">
              <a:buAutoNum type="arabicPeriod"/>
            </a:pPr>
            <a:r>
              <a:rPr lang="el-GR" sz="3200" dirty="0" smtClean="0"/>
              <a:t>Σκεφτόμαστε μοναδικά για κάθε πυρήνα</a:t>
            </a:r>
          </a:p>
          <a:p>
            <a:pPr marL="514350" indent="-514350">
              <a:buAutoNum type="arabicPeriod"/>
            </a:pPr>
            <a:r>
              <a:rPr lang="el-GR" sz="3200" dirty="0" smtClean="0"/>
              <a:t>Αποτυπώνουμε κάθε πυρήνα (μόνο του σε εικόνα) σε</a:t>
            </a:r>
            <a:r>
              <a:rPr lang="en-US" sz="3200" dirty="0" smtClean="0"/>
              <a:t> </a:t>
            </a:r>
            <a:r>
              <a:rPr lang="en-US" sz="3200" dirty="0" smtClean="0"/>
              <a:t>BINARY </a:t>
            </a:r>
            <a:r>
              <a:rPr lang="el-GR" sz="3200" dirty="0" smtClean="0"/>
              <a:t>μορφή.  </a:t>
            </a:r>
          </a:p>
          <a:p>
            <a:pPr marL="514350" indent="-514350">
              <a:buAutoNum type="arabicPeriod"/>
            </a:pPr>
            <a:r>
              <a:rPr lang="el-GR" sz="3200" dirty="0" smtClean="0"/>
              <a:t>Ψάχνουμε χαρακτηριστικά που μπορούν να διακριτοποιήσουν τον κάθε πυρήνα</a:t>
            </a:r>
          </a:p>
          <a:p>
            <a:pPr>
              <a:buNone/>
            </a:pPr>
            <a:endParaRPr lang="en-US" dirty="0"/>
          </a:p>
          <a:p>
            <a:endParaRPr lang="en-US" dirty="0" smtClean="0"/>
          </a:p>
        </p:txBody>
      </p:sp>
      <p:pic>
        <p:nvPicPr>
          <p:cNvPr id="10241" name="Picture 1" descr="C:\Users\giwrgio\Desktop\biomechanic\Co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9467" y="4453467"/>
            <a:ext cx="1862701" cy="2404533"/>
          </a:xfrm>
          <a:prstGeom prst="rect">
            <a:avLst/>
          </a:prstGeom>
          <a:noFill/>
        </p:spPr>
      </p:pic>
      <p:pic>
        <p:nvPicPr>
          <p:cNvPr id="10242" name="Picture 2" descr="C:\Users\giwrgio\Desktop\biomechanic\cellnumb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468437"/>
            <a:ext cx="6248400" cy="5389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3079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2. Επεξεργασία κάθε πυρήνα ξεχωριστά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sz="2400" dirty="0" smtClean="0"/>
              <a:t>Η Βασική ιδέα είναι να βρούμε χαρακτηριστικές τιμές για κάθε φάση των πυρήνων που θα κάνουν </a:t>
            </a:r>
            <a:r>
              <a:rPr lang="el-GR" sz="2400" dirty="0" smtClean="0"/>
              <a:t>την</a:t>
            </a:r>
            <a:r>
              <a:rPr lang="en-US" sz="2400" dirty="0" smtClean="0"/>
              <a:t> </a:t>
            </a:r>
            <a:r>
              <a:rPr lang="el-GR" sz="2400" dirty="0" err="1" smtClean="0"/>
              <a:t>διακριτοποι</a:t>
            </a:r>
            <a:r>
              <a:rPr lang="el-GR" sz="2400" dirty="0" err="1" smtClean="0"/>
              <a:t>ή</a:t>
            </a:r>
            <a:r>
              <a:rPr lang="el-GR" sz="2400" dirty="0" err="1" smtClean="0"/>
              <a:t>σιμη</a:t>
            </a:r>
            <a:r>
              <a:rPr lang="el-GR" sz="2400" dirty="0" smtClean="0"/>
              <a:t> </a:t>
            </a:r>
            <a:r>
              <a:rPr lang="el-GR" sz="2400" dirty="0" smtClean="0"/>
              <a:t>από μια άλλη. </a:t>
            </a:r>
          </a:p>
          <a:p>
            <a:pPr>
              <a:buNone/>
            </a:pPr>
            <a:r>
              <a:rPr lang="el-GR" sz="2400" dirty="0" smtClean="0"/>
              <a:t>Π.χ. Το ποσοστό του χρώματος μπλε σε έναν πυρήνα.</a:t>
            </a:r>
          </a:p>
          <a:p>
            <a:pPr>
              <a:buNone/>
            </a:pPr>
            <a:endParaRPr lang="el-GR" sz="2400" dirty="0" smtClean="0"/>
          </a:p>
          <a:p>
            <a:pPr>
              <a:buNone/>
            </a:pPr>
            <a:r>
              <a:rPr lang="el-GR" sz="2400" dirty="0" smtClean="0"/>
              <a:t>1. Ανίχνευση και εύρεση μετρικών συστήματος</a:t>
            </a:r>
          </a:p>
          <a:p>
            <a:pPr>
              <a:buNone/>
            </a:pPr>
            <a:r>
              <a:rPr lang="el-GR" sz="2400" dirty="0" smtClean="0"/>
              <a:t>2. Αξιολόγηση μετρικών </a:t>
            </a:r>
          </a:p>
          <a:p>
            <a:pPr>
              <a:buNone/>
            </a:pPr>
            <a:r>
              <a:rPr lang="el-GR" sz="2400" dirty="0" smtClean="0"/>
              <a:t>3. Έρευνα για τα γραμμικός εξαρτημένα</a:t>
            </a:r>
          </a:p>
          <a:p>
            <a:pPr>
              <a:buNone/>
            </a:pPr>
            <a:endParaRPr lang="el-GR" sz="2400" dirty="0" smtClean="0"/>
          </a:p>
          <a:p>
            <a:pPr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xmlns="" val="23707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2. Επεξεργασία κάθε πυρήνα ξεχωριστά</a:t>
            </a:r>
            <a:endParaRPr lang="el-GR" dirty="0"/>
          </a:p>
        </p:txBody>
      </p:sp>
      <p:graphicFrame>
        <p:nvGraphicFramePr>
          <p:cNvPr id="4" name="3 - Πίνακας"/>
          <p:cNvGraphicFramePr>
            <a:graphicFrameLocks noGrp="1"/>
          </p:cNvGraphicFramePr>
          <p:nvPr/>
        </p:nvGraphicFramePr>
        <p:xfrm>
          <a:off x="2895600" y="1625601"/>
          <a:ext cx="8128000" cy="4256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558800">
                <a:tc>
                  <a:txBody>
                    <a:bodyPr/>
                    <a:lstStyle/>
                    <a:p>
                      <a:pPr rtl="0"/>
                      <a:r>
                        <a:rPr lang="en-US" b="1" dirty="0"/>
                        <a:t>METRICS OF THE SYSTEM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b="1" dirty="0"/>
                        <a:t>DESCRIPTION</a:t>
                      </a:r>
                      <a:endParaRPr lang="en-US" dirty="0"/>
                    </a:p>
                  </a:txBody>
                  <a:tcPr anchor="ctr"/>
                </a:tc>
              </a:tr>
              <a:tr h="423333"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1. SIZE FOR EACH NUCLEUS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THE NUMBER OF PIXELS DEFINE THE AREA IN EACH NUCLEUS</a:t>
                      </a:r>
                    </a:p>
                  </a:txBody>
                  <a:tcPr anchor="ctr"/>
                </a:tc>
              </a:tr>
              <a:tr h="257386"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2. CONTRAST ANALYSIS OF BLUE AND RED SIGNAL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WE MAKE AN OPTIONAL CONTRAST THAT DISTINGUISH EACH NUCLEUS</a:t>
                      </a:r>
                    </a:p>
                  </a:txBody>
                  <a:tcPr anchor="ctr"/>
                </a:tc>
              </a:tr>
              <a:tr h="379306"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3. NUMBER OF HOLES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THE NUMBER OF HOLES IN RED AND BLUE SIGNAL</a:t>
                      </a:r>
                    </a:p>
                  </a:txBody>
                  <a:tcPr anchor="ctr"/>
                </a:tc>
              </a:tr>
              <a:tr h="348826"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4. PERIMETER FOR EACH NUCLEUS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THE PERIMETER OF NUCLEUS</a:t>
                      </a:r>
                    </a:p>
                  </a:txBody>
                  <a:tcPr anchor="ctr"/>
                </a:tc>
              </a:tr>
              <a:tr h="626533"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5. MEAN DAPI SIGNAL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MEASURE THE AVERAGE DAPI SIGNAL FOR EACH NUCLEUS</a:t>
                      </a:r>
                    </a:p>
                  </a:txBody>
                  <a:tcPr anchor="ctr"/>
                </a:tc>
              </a:tr>
              <a:tr h="771676"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6. MEAN Ki67 SIGNAL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dirty="0"/>
                        <a:t>MEASURE THE AVERAGE Ki67 SIGNAL FOR EACH NUCLEUS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281" t="22252" r="19679" b="73116"/>
          <a:stretch/>
        </p:blipFill>
        <p:spPr>
          <a:xfrm>
            <a:off x="785706" y="1555222"/>
            <a:ext cx="1112520" cy="853440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4010" t="62415" r="29686" b="31281"/>
          <a:stretch/>
        </p:blipFill>
        <p:spPr>
          <a:xfrm>
            <a:off x="791633" y="2525185"/>
            <a:ext cx="1089660" cy="1089660"/>
          </a:xfrm>
          <a:prstGeom prst="rect">
            <a:avLst/>
          </a:prstGeom>
        </p:spPr>
      </p:pic>
      <p:pic>
        <p:nvPicPr>
          <p:cNvPr id="8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2804" t="35258" r="351" b="58249"/>
          <a:stretch/>
        </p:blipFill>
        <p:spPr>
          <a:xfrm>
            <a:off x="848669" y="3725915"/>
            <a:ext cx="1049556" cy="995633"/>
          </a:xfrm>
          <a:prstGeom prst="rect">
            <a:avLst/>
          </a:prstGeom>
        </p:spPr>
      </p:pic>
      <p:pic>
        <p:nvPicPr>
          <p:cNvPr id="9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183" t="13342" r="64710" b="78912"/>
          <a:stretch/>
        </p:blipFill>
        <p:spPr>
          <a:xfrm>
            <a:off x="831737" y="4839547"/>
            <a:ext cx="1049556" cy="892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321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3. Σχεδίαση του </a:t>
            </a:r>
            <a:r>
              <a:rPr lang="en-US" dirty="0" smtClean="0"/>
              <a:t>Classifier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40933"/>
            <a:ext cx="5638800" cy="463603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l-GR" sz="2400" dirty="0" smtClean="0"/>
              <a:t>Από την εικόνα που έχει προέρθει από το μικροσκόπιο</a:t>
            </a:r>
          </a:p>
          <a:p>
            <a:pPr marL="514350" indent="-514350">
              <a:buAutoNum type="arabicPeriod"/>
            </a:pPr>
            <a:r>
              <a:rPr lang="el-GR" sz="2400" dirty="0" smtClean="0"/>
              <a:t>Απομονώνουμε ένα μικρό πλήθος πυρήνων</a:t>
            </a:r>
          </a:p>
          <a:p>
            <a:pPr marL="514350" indent="-514350">
              <a:buAutoNum type="arabicPeriod"/>
            </a:pPr>
            <a:r>
              <a:rPr lang="el-GR" sz="2400" dirty="0" smtClean="0"/>
              <a:t>Βρίσκουμε χειροκίνητα την φάση κάθε πυρήνα μέσα σε αυτό το πλήθος</a:t>
            </a:r>
          </a:p>
          <a:p>
            <a:pPr marL="514350" indent="-514350">
              <a:buAutoNum type="arabicPeriod"/>
            </a:pPr>
            <a:r>
              <a:rPr lang="el-GR" sz="2400" dirty="0" smtClean="0"/>
              <a:t>Και τρέχουμε για αυτό τον πληθυσμό τα μετρικά</a:t>
            </a:r>
          </a:p>
          <a:p>
            <a:pPr>
              <a:buNone/>
            </a:pPr>
            <a:r>
              <a:rPr lang="el-GR" sz="2400" dirty="0" smtClean="0"/>
              <a:t>Η Γραμμική διακριτική  ανάλυση (</a:t>
            </a:r>
            <a:r>
              <a:rPr lang="en-US" sz="2400" dirty="0" smtClean="0"/>
              <a:t>LDA) </a:t>
            </a:r>
            <a:r>
              <a:rPr lang="el-GR" sz="2400" dirty="0" smtClean="0"/>
              <a:t>είναι μια μέθοδος που χρησιμοποιείται στη στατιστική για την αναγνώριση προτύπων, και την εύρεση γραμμικών χαρακτηριστικών που χαρακτηρίζουν δύο ή περισσότερες κατηγορίες – περιοχές διασποράς σημείων.</a:t>
            </a:r>
          </a:p>
        </p:txBody>
      </p:sp>
      <p:pic>
        <p:nvPicPr>
          <p:cNvPr id="7169" name="Picture 1" descr="C:\Users\giwrgio\Desktop\biomechanic\histo_for_metric_SIZ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6800" y="1319213"/>
            <a:ext cx="6045200" cy="44719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3651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690</Words>
  <Application>Microsoft Office PowerPoint</Application>
  <PresentationFormat>Προσαρμογή</PresentationFormat>
  <Paragraphs>95</Paragraphs>
  <Slides>14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14</vt:i4>
      </vt:variant>
    </vt:vector>
  </HeadingPairs>
  <TitlesOfParts>
    <vt:vector size="15" baseType="lpstr">
      <vt:lpstr>Office Theme</vt:lpstr>
      <vt:lpstr>Επεξεργασία εικόνας που έχει ληφθεί από μικροσκόπιο </vt:lpstr>
      <vt:lpstr>Το πρόβλημα</vt:lpstr>
      <vt:lpstr>Κίνητρο προβλήματος </vt:lpstr>
      <vt:lpstr>Διαφάνεια 4</vt:lpstr>
      <vt:lpstr>Προσέγγιση του προβλήματος</vt:lpstr>
      <vt:lpstr>1. Εικόνες καλής &amp; κακής ποιότητας</vt:lpstr>
      <vt:lpstr>2. Επεξεργασία κάθε πυρήνα ξεχωριστά</vt:lpstr>
      <vt:lpstr>2. Επεξεργασία κάθε πυρήνα ξεχωριστά</vt:lpstr>
      <vt:lpstr>3. Σχεδίαση του Classifier</vt:lpstr>
      <vt:lpstr>3. Σχεδίαση του Classifier</vt:lpstr>
      <vt:lpstr>4. Εκτίμηση του αλγόριθμου</vt:lpstr>
      <vt:lpstr>Επόμενα βήματα</vt:lpstr>
      <vt:lpstr>Ευχαριστίες</vt:lpstr>
      <vt:lpstr>Σας ευχαριστώ πολύ για την προσοχή σας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sokiNK</dc:creator>
  <cp:lastModifiedBy>giwrgio agapiou</cp:lastModifiedBy>
  <cp:revision>41</cp:revision>
  <dcterms:created xsi:type="dcterms:W3CDTF">2016-01-11T10:31:05Z</dcterms:created>
  <dcterms:modified xsi:type="dcterms:W3CDTF">2016-01-13T10:48:23Z</dcterms:modified>
</cp:coreProperties>
</file>